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sldIdLst>
    <p:sldId id="281" r:id="rId5"/>
    <p:sldId id="257" r:id="rId6"/>
    <p:sldId id="265" r:id="rId7"/>
    <p:sldId id="261" r:id="rId8"/>
    <p:sldId id="267" r:id="rId9"/>
    <p:sldId id="268" r:id="rId10"/>
    <p:sldId id="269" r:id="rId11"/>
    <p:sldId id="270" r:id="rId12"/>
    <p:sldId id="266" r:id="rId13"/>
    <p:sldId id="271" r:id="rId14"/>
    <p:sldId id="273" r:id="rId15"/>
    <p:sldId id="272" r:id="rId16"/>
    <p:sldId id="274" r:id="rId17"/>
    <p:sldId id="283" r:id="rId18"/>
    <p:sldId id="275" r:id="rId19"/>
    <p:sldId id="276" r:id="rId20"/>
    <p:sldId id="285" r:id="rId21"/>
    <p:sldId id="259" r:id="rId22"/>
    <p:sldId id="277" r:id="rId23"/>
    <p:sldId id="278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E146-7176-4C33-98E2-8A03A3AB8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A7D9D-3C68-433D-A102-74D591E84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118E-A21C-411E-91CE-A93EEF8B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1D7A-FB35-419C-B953-CA3C846C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BA68A-233C-4785-8932-1A753E11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8DE3-ABBF-4EE1-9E15-47F99B04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5F81F-139E-46C1-B0E5-207DEC81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A624-9E25-408B-AC04-41F42354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3AE6D-ADE7-43AE-9B85-6285E4E2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15D9-17B5-41BE-B246-0AA0B51D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4064B-7722-456F-92A7-CF2C11364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26C0-83A6-4E54-9CAC-901F6740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4C49-C71B-4DF0-B007-5DDAFB40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2AAA-7FB6-492C-8B88-53D3AC9B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DB60-8874-45DE-8CA0-1098704C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3071-8CCA-4269-B4C9-81D08B42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137F-4CE3-4B4A-8BDB-1817D506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F8D8B-995C-41EB-A1B0-E4DCEF5E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8BC3-B7CB-40A9-90F1-3D71A1E7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CD57-2382-4400-9DAF-72C7B7DE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9EA4-E4E3-440A-BF42-F9C0C238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A9D8-D2C1-46B5-936C-AE6D97EA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C1B18-46B1-4C3D-9A86-D687F888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E6CB-F15F-4966-9558-378AAB6A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2E54F-C3E9-4B84-B146-59B5EC26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E869-EA45-47AB-B127-6411E316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E5AD1-D285-4EDE-88C7-7B2843000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691FE-DA43-4CBB-9459-238602FA4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0099B-AC62-48CA-AC96-E0EF7E96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4990-90EE-4759-B54C-ED3866CC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2AC9E-CAB3-4B9E-A4AC-4A9AADA6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5766-89FF-486A-BA9C-31BDC306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2BAC6-B440-4516-9690-FCAD3A94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258AF-92EB-43EB-8B2C-086C1FBC2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B35D2-A44D-4057-97C6-3A558CA2A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DC000-FCCD-49D1-9C01-D27F4971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591DE-193F-47C7-B5B3-019DDEBD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43C24-B025-4415-9873-2DE5E38D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E79D8-A283-474A-9FD5-C849A6FE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C60C-472A-4C5C-82A0-9D7C188C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47FEB-DECE-4D1C-A421-2B455176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FD4CE-2DAA-4BDF-881D-DE3A6A33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85CDE-980B-4FC0-B336-816C68A8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99961-938B-440D-B834-A9D32F8D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BFBEF-4096-4013-8DF5-2DF072DC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9FA6A-5AC6-4E44-A1EE-FFB7AB85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2207-9297-430B-8905-7A1415F5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4197-DA20-4F08-82DF-F6EF8A2A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A46E9-31FF-4C4F-B556-B49E3E4A9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98F74-F1C6-4A2F-8741-7323CE8E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1B8AA-9D03-4272-A463-28A40B0B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D8F95-B8C9-4641-B83B-DA1F3AA3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C628-0FEF-47B9-ABD4-6BB5D1ED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866F3E-3A23-43E9-9B09-F30BB8230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8DA5C-C4C7-4897-B6E1-16049BE5C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159CC-156D-42FC-81A0-3CEAE9D1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CE0B2-819C-43D4-8615-4EB09C95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CEBEF-01AE-4E17-B541-9711E385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180F1-1F64-4064-8E9A-BF1D044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6438-44DE-4086-83F5-78EFD551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54D7-B8E7-4DC0-BBE2-A566DF394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9A7A-3B70-4676-AA14-4310FC4B5E8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7739-D90C-4753-BE3F-211BDB885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721F-11AF-47BA-80A3-6ECF6C11D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DE26-91F7-4A7D-B3E8-4B59CCDD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g"/><Relationship Id="rId7" Type="http://schemas.openxmlformats.org/officeDocument/2006/relationships/slide" Target="slide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1.xml"/><Relationship Id="rId7" Type="http://schemas.openxmlformats.org/officeDocument/2006/relationships/slide" Target="slide1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63B1E95B-534C-46F3-9BCE-9E109D81B06A}"/>
              </a:ext>
            </a:extLst>
          </p:cNvPr>
          <p:cNvSpPr/>
          <p:nvPr/>
        </p:nvSpPr>
        <p:spPr>
          <a:xfrm rot="16200000">
            <a:off x="9022495" y="3788435"/>
            <a:ext cx="2836849" cy="287375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830350" y="3429000"/>
            <a:ext cx="817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Light" panose="020B0403030403020204"/>
              </a:rPr>
              <a:t>Billing – Common Workflows</a:t>
            </a:r>
          </a:p>
          <a:p>
            <a:endParaRPr lang="en-US" sz="3200" b="1" dirty="0">
              <a:latin typeface="Myriad Pro Light" panose="020B0403030403020204" pitchFamily="34" charset="0"/>
            </a:endParaRPr>
          </a:p>
          <a:p>
            <a:r>
              <a:rPr lang="en-US" sz="3200" b="1" dirty="0">
                <a:latin typeface="Myriad Pro Light" panose="020B0403030403020204" pitchFamily="34" charset="0"/>
              </a:rPr>
              <a:t>Steven Bradley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428D5-E957-4F41-A648-6F1C16D5C77B}"/>
              </a:ext>
            </a:extLst>
          </p:cNvPr>
          <p:cNvSpPr/>
          <p:nvPr/>
        </p:nvSpPr>
        <p:spPr>
          <a:xfrm>
            <a:off x="550506" y="503854"/>
            <a:ext cx="11047445" cy="5906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6DC5-33DD-40DD-BBEA-92B71288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Denial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7386A1-9FF4-4D4E-B7FA-D330724A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497" y="1816000"/>
            <a:ext cx="5684407" cy="4351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F6241B-4BB1-430F-A7B9-7CC32C7E159D}"/>
              </a:ext>
            </a:extLst>
          </p:cNvPr>
          <p:cNvSpPr/>
          <p:nvPr/>
        </p:nvSpPr>
        <p:spPr>
          <a:xfrm>
            <a:off x="8104472" y="3022332"/>
            <a:ext cx="2858703" cy="1713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Denials must first be posted in order to move them to the denial area of the application</a:t>
            </a:r>
          </a:p>
        </p:txBody>
      </p:sp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AB2E9CDA-8FBC-4280-A583-589032373923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9111475F-3D36-4F03-BCB0-73133FD633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4C29-B7CA-4374-B957-8DAB12F4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Denial by Code Pt 1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13E1066-851C-410B-809D-A9BFF731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8" y="1549667"/>
            <a:ext cx="8509465" cy="46272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2B4A466B-C77E-4032-B86D-E7976CC1B9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6256-5E82-4011-8883-74CA03F1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Denial by Code Pt 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89F87B-DC36-4AA7-B2F3-3154BDC0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9228"/>
            <a:ext cx="10515600" cy="26041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FC6544AE-FAFF-45C9-B12D-626CE2759E03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9AA9786D-B41B-4419-BD6D-EA6023476D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4C60C73-CBCD-41D7-8D21-63FE3D9990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B832A-E28B-47FA-9C97-D247B2D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Off Vs Resubmission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631CC7F-4A24-4F69-9010-0EC02C19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296"/>
            <a:ext cx="10515600" cy="33999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91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4C60C73-CBCD-41D7-8D21-63FE3D9990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B832A-E28B-47FA-9C97-D247B2D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Off Vs Resubmission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23007AC-70D3-4D46-851E-D8F5C64C6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1507"/>
            <a:ext cx="10515600" cy="3319573"/>
          </a:xfrm>
        </p:spPr>
      </p:pic>
      <p:sp>
        <p:nvSpPr>
          <p:cNvPr id="6" name="Arrow: Left 5">
            <a:hlinkClick r:id="rId4" action="ppaction://hlinksldjump"/>
            <a:extLst>
              <a:ext uri="{FF2B5EF4-FFF2-40B4-BE49-F238E27FC236}">
                <a16:creationId xmlns:a16="http://schemas.microsoft.com/office/drawing/2014/main" id="{DE286479-DE15-46E0-8D1C-A380FB48B127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91B7-20F2-4AC1-B1C0-5CDC56AB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Claim/ Charge Editing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0F7A5-7D76-4CDF-9F14-866554614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9" y="1460500"/>
            <a:ext cx="7906341" cy="52687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8789A056-F600-453F-8C43-BEB6867F1568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4E651343-DAB2-4376-AAB3-E588C60671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00971-3644-45FD-B9EE-29557FBAD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51" y="1571174"/>
            <a:ext cx="7416946" cy="3607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372B5-BC74-4788-92B9-CF7F01CF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631C1-60DA-40CD-8B35-4A4C055B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21" y="589936"/>
            <a:ext cx="7123179" cy="29290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FF67C876-6972-43BE-94E8-FC06DD41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8484" y="2546307"/>
            <a:ext cx="914400" cy="914400"/>
          </a:xfrm>
          <a:prstGeom prst="rect">
            <a:avLst/>
          </a:prstGeom>
        </p:spPr>
      </p:pic>
      <p:pic>
        <p:nvPicPr>
          <p:cNvPr id="12" name="Graphic 11" descr="Dollar">
            <a:extLst>
              <a:ext uri="{FF2B5EF4-FFF2-40B4-BE49-F238E27FC236}">
                <a16:creationId xmlns:a16="http://schemas.microsoft.com/office/drawing/2014/main" id="{BCDDFA5A-DBAF-435C-97EB-8C50FEEB3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014" y="1617563"/>
            <a:ext cx="914400" cy="914400"/>
          </a:xfrm>
          <a:prstGeom prst="rect">
            <a:avLst/>
          </a:prstGeom>
        </p:spPr>
      </p:pic>
      <p:pic>
        <p:nvPicPr>
          <p:cNvPr id="13" name="Graphic 12" descr="Dollar">
            <a:extLst>
              <a:ext uri="{FF2B5EF4-FFF2-40B4-BE49-F238E27FC236}">
                <a16:creationId xmlns:a16="http://schemas.microsoft.com/office/drawing/2014/main" id="{626F8882-5FB5-4C37-8EFB-8E88C60C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968" y="703163"/>
            <a:ext cx="914400" cy="914400"/>
          </a:xfrm>
          <a:prstGeom prst="rect">
            <a:avLst/>
          </a:prstGeom>
        </p:spPr>
      </p:pic>
      <p:pic>
        <p:nvPicPr>
          <p:cNvPr id="14" name="Graphic 13" descr="Dollar">
            <a:extLst>
              <a:ext uri="{FF2B5EF4-FFF2-40B4-BE49-F238E27FC236}">
                <a16:creationId xmlns:a16="http://schemas.microsoft.com/office/drawing/2014/main" id="{F83C999B-A002-4616-A4C6-3470F6623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309" y="3990281"/>
            <a:ext cx="914400" cy="914400"/>
          </a:xfrm>
          <a:prstGeom prst="rect">
            <a:avLst/>
          </a:prstGeom>
        </p:spPr>
      </p:pic>
      <p:pic>
        <p:nvPicPr>
          <p:cNvPr id="15" name="Graphic 14" descr="Dollar">
            <a:extLst>
              <a:ext uri="{FF2B5EF4-FFF2-40B4-BE49-F238E27FC236}">
                <a16:creationId xmlns:a16="http://schemas.microsoft.com/office/drawing/2014/main" id="{2657F1A4-D5FA-44EE-979D-105E651BE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632" y="1194747"/>
            <a:ext cx="914400" cy="914400"/>
          </a:xfrm>
          <a:prstGeom prst="rect">
            <a:avLst/>
          </a:prstGeom>
        </p:spPr>
      </p:pic>
      <p:pic>
        <p:nvPicPr>
          <p:cNvPr id="16" name="Graphic 15" descr="Dollar">
            <a:extLst>
              <a:ext uri="{FF2B5EF4-FFF2-40B4-BE49-F238E27FC236}">
                <a16:creationId xmlns:a16="http://schemas.microsoft.com/office/drawing/2014/main" id="{674B25DD-FE5E-4FA3-A564-333790F43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75" y="5337430"/>
            <a:ext cx="914400" cy="914400"/>
          </a:xfrm>
          <a:prstGeom prst="rect">
            <a:avLst/>
          </a:prstGeom>
        </p:spPr>
      </p:pic>
      <p:pic>
        <p:nvPicPr>
          <p:cNvPr id="17" name="Graphic 16" descr="Dollar">
            <a:extLst>
              <a:ext uri="{FF2B5EF4-FFF2-40B4-BE49-F238E27FC236}">
                <a16:creationId xmlns:a16="http://schemas.microsoft.com/office/drawing/2014/main" id="{B2EA6494-F5E3-4B09-B80C-32130E873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8302" y="2696391"/>
            <a:ext cx="914400" cy="914400"/>
          </a:xfrm>
          <a:prstGeom prst="rect">
            <a:avLst/>
          </a:prstGeom>
        </p:spPr>
      </p:pic>
      <p:pic>
        <p:nvPicPr>
          <p:cNvPr id="18" name="Graphic 17" descr="Dollar">
            <a:extLst>
              <a:ext uri="{FF2B5EF4-FFF2-40B4-BE49-F238E27FC236}">
                <a16:creationId xmlns:a16="http://schemas.microsoft.com/office/drawing/2014/main" id="{2778DF19-8CD2-4DA1-B5DE-4C5ADD29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7265" y="385967"/>
            <a:ext cx="914400" cy="914400"/>
          </a:xfrm>
          <a:prstGeom prst="rect">
            <a:avLst/>
          </a:prstGeom>
        </p:spPr>
      </p:pic>
      <p:pic>
        <p:nvPicPr>
          <p:cNvPr id="24" name="Graphic 23" descr="Dollar">
            <a:extLst>
              <a:ext uri="{FF2B5EF4-FFF2-40B4-BE49-F238E27FC236}">
                <a16:creationId xmlns:a16="http://schemas.microsoft.com/office/drawing/2014/main" id="{8744FCF5-8F16-4AF1-B7D6-7C7890EFC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4530" y="59824"/>
            <a:ext cx="91440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633E00-AA09-485C-B800-F46F7AAF2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1" y="4205247"/>
            <a:ext cx="7103674" cy="2692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Graphic 24" descr="Dollar">
            <a:extLst>
              <a:ext uri="{FF2B5EF4-FFF2-40B4-BE49-F238E27FC236}">
                <a16:creationId xmlns:a16="http://schemas.microsoft.com/office/drawing/2014/main" id="{DF136A56-8597-458B-85E4-41606CC9D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1715" y="2788194"/>
            <a:ext cx="914400" cy="914400"/>
          </a:xfrm>
          <a:prstGeom prst="rect">
            <a:avLst/>
          </a:prstGeom>
        </p:spPr>
      </p:pic>
      <p:pic>
        <p:nvPicPr>
          <p:cNvPr id="11" name="Graphic 10" descr="Dollar">
            <a:extLst>
              <a:ext uri="{FF2B5EF4-FFF2-40B4-BE49-F238E27FC236}">
                <a16:creationId xmlns:a16="http://schemas.microsoft.com/office/drawing/2014/main" id="{3C7E3243-00B1-4929-956F-D7992EEA9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3438" y="2958687"/>
            <a:ext cx="914400" cy="914400"/>
          </a:xfrm>
          <a:prstGeom prst="rect">
            <a:avLst/>
          </a:prstGeom>
        </p:spPr>
      </p:pic>
      <p:pic>
        <p:nvPicPr>
          <p:cNvPr id="20" name="Graphic 19" descr="Dollar">
            <a:extLst>
              <a:ext uri="{FF2B5EF4-FFF2-40B4-BE49-F238E27FC236}">
                <a16:creationId xmlns:a16="http://schemas.microsoft.com/office/drawing/2014/main" id="{7511855D-3B26-4986-9C25-BD649F945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8594" y="4159294"/>
            <a:ext cx="914400" cy="914400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8FB02AF1-1DB5-46E6-A5C2-EE0208979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7586" y="5386998"/>
            <a:ext cx="914400" cy="914400"/>
          </a:xfrm>
          <a:prstGeom prst="rect">
            <a:avLst/>
          </a:prstGeom>
        </p:spPr>
      </p:pic>
      <p:pic>
        <p:nvPicPr>
          <p:cNvPr id="22" name="Graphic 21" descr="Dollar">
            <a:extLst>
              <a:ext uri="{FF2B5EF4-FFF2-40B4-BE49-F238E27FC236}">
                <a16:creationId xmlns:a16="http://schemas.microsoft.com/office/drawing/2014/main" id="{52D8794A-AEB8-4B73-91DF-2A7B46AD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9602" y="4404833"/>
            <a:ext cx="914400" cy="914400"/>
          </a:xfrm>
          <a:prstGeom prst="rect">
            <a:avLst/>
          </a:prstGeom>
        </p:spPr>
      </p:pic>
      <p:pic>
        <p:nvPicPr>
          <p:cNvPr id="23" name="Graphic 22" descr="Dollar">
            <a:extLst>
              <a:ext uri="{FF2B5EF4-FFF2-40B4-BE49-F238E27FC236}">
                <a16:creationId xmlns:a16="http://schemas.microsoft.com/office/drawing/2014/main" id="{A39A9CBF-E2E1-4482-A5EC-40D9B03F9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8993" y="3478192"/>
            <a:ext cx="914400" cy="914400"/>
          </a:xfrm>
          <a:prstGeom prst="rect">
            <a:avLst/>
          </a:prstGeom>
        </p:spPr>
      </p:pic>
      <p:pic>
        <p:nvPicPr>
          <p:cNvPr id="19" name="Graphic 18" descr="Dollar">
            <a:extLst>
              <a:ext uri="{FF2B5EF4-FFF2-40B4-BE49-F238E27FC236}">
                <a16:creationId xmlns:a16="http://schemas.microsoft.com/office/drawing/2014/main" id="{A6497AA4-0203-4D3C-94F1-46635503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1943" y="3227415"/>
            <a:ext cx="914400" cy="914400"/>
          </a:xfrm>
          <a:prstGeom prst="rect">
            <a:avLst/>
          </a:prstGeom>
        </p:spPr>
      </p:pic>
      <p:sp>
        <p:nvSpPr>
          <p:cNvPr id="28" name="Arrow: Left 27">
            <a:hlinkClick r:id="rId7" action="ppaction://hlinksldjump"/>
            <a:extLst>
              <a:ext uri="{FF2B5EF4-FFF2-40B4-BE49-F238E27FC236}">
                <a16:creationId xmlns:a16="http://schemas.microsoft.com/office/drawing/2014/main" id="{6FEEC3F3-BB5E-4EE3-AE9B-E47438360237}"/>
              </a:ext>
            </a:extLst>
          </p:cNvPr>
          <p:cNvSpPr/>
          <p:nvPr/>
        </p:nvSpPr>
        <p:spPr>
          <a:xfrm>
            <a:off x="312014" y="6318063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034540A7-34EC-4926-8B1F-BF072D06A7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711B-B539-476E-8A47-9F097BB8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DIY Billing Configurations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098515-E6E1-462C-B352-382CAC68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Fee Schedule</a:t>
            </a:r>
          </a:p>
          <a:p>
            <a:pPr lvl="1"/>
            <a:r>
              <a:rPr lang="en-US" dirty="0">
                <a:latin typeface="Myriad Pro Light" panose="020B0403030403020204"/>
              </a:rPr>
              <a:t>Create New Fee Schedules for Updates</a:t>
            </a:r>
          </a:p>
          <a:p>
            <a:r>
              <a:rPr lang="en-US" dirty="0">
                <a:latin typeface="Myriad Pro Light" panose="020B0403030403020204"/>
              </a:rPr>
              <a:t>Sliding Fee Scale</a:t>
            </a:r>
          </a:p>
          <a:p>
            <a:pPr lvl="1"/>
            <a:r>
              <a:rPr lang="en-US" dirty="0">
                <a:latin typeface="Myriad Pro Light" panose="020B0403030403020204"/>
              </a:rPr>
              <a:t>Linking to Fee Schedules</a:t>
            </a:r>
          </a:p>
          <a:p>
            <a:r>
              <a:rPr lang="en-US" dirty="0">
                <a:latin typeface="Myriad Pro Light" panose="020B0403030403020204"/>
              </a:rPr>
              <a:t>Program Codes </a:t>
            </a:r>
          </a:p>
          <a:p>
            <a:pPr lvl="1"/>
            <a:r>
              <a:rPr lang="en-US" dirty="0">
                <a:latin typeface="Myriad Pro Light" panose="020B0403030403020204"/>
              </a:rPr>
              <a:t>Updating  to Include New SFS</a:t>
            </a:r>
          </a:p>
          <a:p>
            <a:endParaRPr lang="en-US" dirty="0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109576E3-B89A-462C-BF91-0FD8F7448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pic>
        <p:nvPicPr>
          <p:cNvPr id="6" name="Graphic 5" descr="Hammer">
            <a:extLst>
              <a:ext uri="{FF2B5EF4-FFF2-40B4-BE49-F238E27FC236}">
                <a16:creationId xmlns:a16="http://schemas.microsoft.com/office/drawing/2014/main" id="{74A2DC62-E499-404D-BEFB-2FBDB48C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9778" y="449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711B-B539-476E-8A47-9F097BB8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Schedule Updates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4458C6-B0CD-45E4-BACA-4A655892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153"/>
            <a:ext cx="10515600" cy="423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109576E3-B89A-462C-BF91-0FD8F7448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3999-D5C0-48DE-8089-A3FFEB66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Fee Scales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699936-9D46-4193-8169-06BF04D08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99" y="1825625"/>
            <a:ext cx="9917002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50FC2CF8-FF03-4065-B5CD-6EC96A531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DA3C-CFED-468E-A5E7-24CC6456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Session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8819B-356E-4719-8347-9A2E6D878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Billing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2B57-8776-46C7-AB7C-566B9AEA69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Myriad Pro Light" panose="020B0403030403020204"/>
              </a:rPr>
              <a:t>Charge Custom Views</a:t>
            </a:r>
          </a:p>
          <a:p>
            <a:pPr lvl="1"/>
            <a:r>
              <a:rPr lang="en-US" dirty="0">
                <a:latin typeface="Myriad Pro Light" panose="020B0403030403020204"/>
              </a:rPr>
              <a:t>Static Views to Monitor Encounters</a:t>
            </a:r>
          </a:p>
          <a:p>
            <a:r>
              <a:rPr lang="en-US" dirty="0">
                <a:latin typeface="Myriad Pro Light" panose="020B0403030403020204"/>
              </a:rPr>
              <a:t>Search </a:t>
            </a:r>
            <a:r>
              <a:rPr lang="en-US" dirty="0" err="1">
                <a:latin typeface="Myriad Pro Light" panose="020B0403030403020204"/>
              </a:rPr>
              <a:t>eSuperBill</a:t>
            </a:r>
            <a:endParaRPr lang="en-US" dirty="0">
              <a:latin typeface="Myriad Pro Light" panose="020B0403030403020204"/>
            </a:endParaRPr>
          </a:p>
          <a:p>
            <a:pPr lvl="1"/>
            <a:r>
              <a:rPr lang="en-US" dirty="0">
                <a:latin typeface="Myriad Pro Light" panose="020B0403030403020204"/>
              </a:rPr>
              <a:t>Flexible view to Monitor Encounters</a:t>
            </a:r>
          </a:p>
          <a:p>
            <a:r>
              <a:rPr lang="en-US" dirty="0">
                <a:latin typeface="Myriad Pro Light" panose="020B0403030403020204"/>
              </a:rPr>
              <a:t>Denials </a:t>
            </a:r>
          </a:p>
          <a:p>
            <a:pPr lvl="1"/>
            <a:r>
              <a:rPr lang="en-US" dirty="0">
                <a:latin typeface="Myriad Pro Light" panose="020B0403030403020204"/>
              </a:rPr>
              <a:t>Processing/ Correcting Denied Encounters</a:t>
            </a:r>
          </a:p>
          <a:p>
            <a:r>
              <a:rPr lang="en-US" dirty="0">
                <a:latin typeface="Myriad Pro Light" panose="020B0403030403020204"/>
              </a:rPr>
              <a:t>Financial Overview</a:t>
            </a:r>
          </a:p>
          <a:p>
            <a:pPr lvl="1"/>
            <a:r>
              <a:rPr lang="en-US" dirty="0">
                <a:latin typeface="Myriad Pro Light" panose="020B0403030403020204"/>
              </a:rPr>
              <a:t>Monitoring Billing Health of Practice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89D074-DFE3-40F9-8C8A-99097E794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Billing Configurations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22E981-961D-4785-8E5B-00237F2997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Myriad Pro Light" panose="020B0403030403020204"/>
              </a:rPr>
              <a:t>Fee Schedule</a:t>
            </a:r>
          </a:p>
          <a:p>
            <a:pPr lvl="1"/>
            <a:r>
              <a:rPr lang="en-US" dirty="0">
                <a:latin typeface="Myriad Pro Light" panose="020B0403030403020204"/>
              </a:rPr>
              <a:t>Create New Fee Schedules for Updates</a:t>
            </a:r>
          </a:p>
          <a:p>
            <a:r>
              <a:rPr lang="en-US" dirty="0">
                <a:latin typeface="Myriad Pro Light" panose="020B0403030403020204"/>
              </a:rPr>
              <a:t>Sliding Fee Scale</a:t>
            </a:r>
          </a:p>
          <a:p>
            <a:pPr lvl="1"/>
            <a:r>
              <a:rPr lang="en-US" dirty="0">
                <a:latin typeface="Myriad Pro Light" panose="020B0403030403020204"/>
              </a:rPr>
              <a:t>Linking to Fee Schedules</a:t>
            </a:r>
          </a:p>
          <a:p>
            <a:r>
              <a:rPr lang="en-US" dirty="0">
                <a:latin typeface="Myriad Pro Light" panose="020B0403030403020204"/>
              </a:rPr>
              <a:t>Program Codes </a:t>
            </a:r>
          </a:p>
          <a:p>
            <a:pPr lvl="1"/>
            <a:r>
              <a:rPr lang="en-US" dirty="0">
                <a:latin typeface="Myriad Pro Light" panose="020B0403030403020204"/>
              </a:rPr>
              <a:t>Updating  to Include New SFS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60F7ABEC-94F6-4434-AB2D-E5D2A8BB26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6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E12B-3DF2-417E-9A93-FC2D8995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Code 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062E5D-0A0F-491A-B3CF-8E786FCEA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6" y="1825625"/>
            <a:ext cx="8956708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C5BFE03-9928-4533-AC08-F1D4CFF086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8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7B63-B00D-4F3D-AC67-E889D29A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4001-9AB6-4D09-B259-E8DF7453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DBCE1BC-9E7B-4352-AFBF-2FAB4AEA41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FA83-07BB-4776-8346-DECFBCA8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Custom Charge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98430-92D2-4843-8A6C-5F512715B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Creating a Custom Charge 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94BC-FBCE-4D4F-83AB-5D3256A9F1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Add new </a:t>
            </a:r>
            <a:r>
              <a:rPr lang="en-US" dirty="0" err="1">
                <a:latin typeface="Myriad Pro Light" panose="020B0403030403020204"/>
              </a:rPr>
              <a:t>eSuperbill</a:t>
            </a:r>
            <a:r>
              <a:rPr lang="en-US" dirty="0">
                <a:latin typeface="Myriad Pro Light" panose="020B0403030403020204"/>
              </a:rPr>
              <a:t> view with timeframe of encounters</a:t>
            </a:r>
          </a:p>
          <a:p>
            <a:r>
              <a:rPr lang="en-US" dirty="0">
                <a:latin typeface="Myriad Pro Light" panose="020B0403030403020204"/>
              </a:rPr>
              <a:t>Status of Signed, Unsigned, and Not Created</a:t>
            </a:r>
          </a:p>
          <a:p>
            <a:r>
              <a:rPr lang="en-US" dirty="0">
                <a:latin typeface="Myriad Pro Light" panose="020B0403030403020204"/>
              </a:rPr>
              <a:t>Note type of All, or optionally can use this to filter out certain encounter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A3E65-06C5-43D3-AEC2-331DF3AA6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Using the Custom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36443-AEEE-41B5-AFC1-D808940F95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Select an encounter to work on by clicking date</a:t>
            </a:r>
          </a:p>
          <a:p>
            <a:r>
              <a:rPr lang="en-US" dirty="0">
                <a:latin typeface="Myriad Pro Light" panose="020B0403030403020204"/>
              </a:rPr>
              <a:t>Create your charge from </a:t>
            </a:r>
            <a:r>
              <a:rPr lang="en-US" dirty="0" err="1">
                <a:latin typeface="Myriad Pro Light" panose="020B0403030403020204"/>
              </a:rPr>
              <a:t>eSuperbill</a:t>
            </a:r>
            <a:endParaRPr lang="en-US" dirty="0">
              <a:latin typeface="Myriad Pro Light" panose="020B0403030403020204"/>
            </a:endParaRPr>
          </a:p>
          <a:p>
            <a:r>
              <a:rPr lang="en-US" dirty="0">
                <a:latin typeface="Myriad Pro Light" panose="020B0403030403020204"/>
              </a:rPr>
              <a:t>Once charge is created (Saved) encounter will fall off of view</a:t>
            </a:r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DCC33280-630C-4FB4-956C-EAB4F14C1F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pic>
        <p:nvPicPr>
          <p:cNvPr id="8" name="Setting Up Custom Views">
            <a:hlinkClick r:id="" action="ppaction://media"/>
            <a:extLst>
              <a:ext uri="{FF2B5EF4-FFF2-40B4-BE49-F238E27FC236}">
                <a16:creationId xmlns:a16="http://schemas.microsoft.com/office/drawing/2014/main" id="{0FB8EDF9-290F-4058-AF41-B69171E7E6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" y="482600"/>
            <a:ext cx="12115800" cy="5892800"/>
          </a:xfrm>
          <a:prstGeom prst="rect">
            <a:avLst/>
          </a:prstGeom>
        </p:spPr>
      </p:pic>
      <p:pic>
        <p:nvPicPr>
          <p:cNvPr id="9" name="Using Custom Views">
            <a:hlinkClick r:id="" action="ppaction://media"/>
            <a:extLst>
              <a:ext uri="{FF2B5EF4-FFF2-40B4-BE49-F238E27FC236}">
                <a16:creationId xmlns:a16="http://schemas.microsoft.com/office/drawing/2014/main" id="{D6008B17-2935-407B-85C1-EE37ECDFF11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" y="482600"/>
            <a:ext cx="12115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AAE5-1AEB-49F3-B32F-59F57680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yriad Pro Light" panose="020B0403030403020204"/>
              </a:rPr>
              <a:t>eSuperbill</a:t>
            </a:r>
            <a:r>
              <a:rPr lang="en-US" dirty="0">
                <a:latin typeface="Myriad Pro Light" panose="020B0403030403020204"/>
              </a:rPr>
              <a:t> Search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DBFFC8-505C-4DDB-9FBC-413C2D647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67" y="1825625"/>
            <a:ext cx="8952265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9F216F20-D76A-414B-A66D-B672A548F3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2035-90A3-4E07-99B5-6243E947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Financial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05D8-2697-4EB8-8875-C03477C3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Allows to view outstanding items for entire Practice</a:t>
            </a:r>
          </a:p>
          <a:p>
            <a:r>
              <a:rPr lang="en-US" dirty="0">
                <a:latin typeface="Myriad Pro Light" panose="020B0403030403020204"/>
              </a:rPr>
              <a:t>Allows for drilling down to review/ manage specific encounters by payer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B12DE560-43C5-46F2-80D4-19ED6EDAAFB7}"/>
              </a:ext>
            </a:extLst>
          </p:cNvPr>
          <p:cNvSpPr/>
          <p:nvPr/>
        </p:nvSpPr>
        <p:spPr>
          <a:xfrm>
            <a:off x="1783976" y="3881717"/>
            <a:ext cx="1766047" cy="1093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Practice View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C5D81A67-D32E-4A6E-82CB-60062B287B56}"/>
              </a:ext>
            </a:extLst>
          </p:cNvPr>
          <p:cNvSpPr/>
          <p:nvPr/>
        </p:nvSpPr>
        <p:spPr>
          <a:xfrm>
            <a:off x="4802841" y="3881717"/>
            <a:ext cx="1766047" cy="1093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Payer View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C7C0A081-91E6-49A3-B85E-D97ADD2E6F89}"/>
              </a:ext>
            </a:extLst>
          </p:cNvPr>
          <p:cNvSpPr/>
          <p:nvPr/>
        </p:nvSpPr>
        <p:spPr>
          <a:xfrm>
            <a:off x="7975226" y="3881717"/>
            <a:ext cx="1766047" cy="1093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View</a:t>
            </a:r>
          </a:p>
        </p:txBody>
      </p:sp>
      <p:sp>
        <p:nvSpPr>
          <p:cNvPr id="9" name="Arrow: Right 8">
            <a:hlinkClick r:id="rId5" action="ppaction://hlinksldjump"/>
            <a:extLst>
              <a:ext uri="{FF2B5EF4-FFF2-40B4-BE49-F238E27FC236}">
                <a16:creationId xmlns:a16="http://schemas.microsoft.com/office/drawing/2014/main" id="{2F6D8148-7399-4FD2-8912-80980EA90224}"/>
              </a:ext>
            </a:extLst>
          </p:cNvPr>
          <p:cNvSpPr/>
          <p:nvPr/>
        </p:nvSpPr>
        <p:spPr>
          <a:xfrm>
            <a:off x="8762865" y="6008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62D6B6B2-188E-4EC0-AD8C-04E2274CF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6225-A2C5-48F4-BA5D-48FB88E0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Practice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D3356-BE0D-4B2E-A027-1E6DECCB2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10" y="1825625"/>
            <a:ext cx="7815779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677C3C48-522B-495A-B441-2E2346AB564F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03B05B16-CB4C-4880-B32B-8D11FB710C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0580-12DC-489F-BAB9-C8FE36AC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Payer 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C02A2D-7733-4201-B451-91BEB6882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48719"/>
            <a:ext cx="9982200" cy="31051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ABB4CBE4-FFCB-4357-9BCF-A9EF3E9617E2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B02413A2-B91D-41E9-B30E-6D24221743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CAE5-A126-4AF4-BD4D-B6C32CDE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15A84C-272F-40FA-A397-1A09C9DE9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898"/>
            <a:ext cx="10515600" cy="42387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915C6091-56B7-43FF-8237-D91F5962D1BB}"/>
              </a:ext>
            </a:extLst>
          </p:cNvPr>
          <p:cNvSpPr/>
          <p:nvPr/>
        </p:nvSpPr>
        <p:spPr>
          <a:xfrm>
            <a:off x="430306" y="5979459"/>
            <a:ext cx="591670" cy="349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866455BB-1497-443E-AD79-E7596FE45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6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D814-E66C-4F31-A56C-4FB7C5DC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Processing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C9898D-4C53-4490-B8F7-9AE2193DC5E8}"/>
              </a:ext>
            </a:extLst>
          </p:cNvPr>
          <p:cNvGrpSpPr/>
          <p:nvPr/>
        </p:nvGrpSpPr>
        <p:grpSpPr>
          <a:xfrm>
            <a:off x="843077" y="2106706"/>
            <a:ext cx="10255229" cy="3762352"/>
            <a:chOff x="843077" y="3433410"/>
            <a:chExt cx="7950369" cy="24356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hlinkClick r:id="rId2" action="ppaction://hlinksldjump"/>
              <a:extLst>
                <a:ext uri="{FF2B5EF4-FFF2-40B4-BE49-F238E27FC236}">
                  <a16:creationId xmlns:a16="http://schemas.microsoft.com/office/drawing/2014/main" id="{452A5780-2291-4EF1-AEBE-1F7C9CD30B82}"/>
                </a:ext>
              </a:extLst>
            </p:cNvPr>
            <p:cNvSpPr/>
            <p:nvPr/>
          </p:nvSpPr>
          <p:spPr>
            <a:xfrm>
              <a:off x="843077" y="3433410"/>
              <a:ext cx="2839417" cy="1135766"/>
            </a:xfrm>
            <a:custGeom>
              <a:avLst/>
              <a:gdLst>
                <a:gd name="connsiteX0" fmla="*/ 0 w 2839417"/>
                <a:gd name="connsiteY0" fmla="*/ 0 h 1135766"/>
                <a:gd name="connsiteX1" fmla="*/ 2271534 w 2839417"/>
                <a:gd name="connsiteY1" fmla="*/ 0 h 1135766"/>
                <a:gd name="connsiteX2" fmla="*/ 2839417 w 2839417"/>
                <a:gd name="connsiteY2" fmla="*/ 567883 h 1135766"/>
                <a:gd name="connsiteX3" fmla="*/ 2271534 w 2839417"/>
                <a:gd name="connsiteY3" fmla="*/ 1135766 h 1135766"/>
                <a:gd name="connsiteX4" fmla="*/ 0 w 2839417"/>
                <a:gd name="connsiteY4" fmla="*/ 1135766 h 1135766"/>
                <a:gd name="connsiteX5" fmla="*/ 567883 w 2839417"/>
                <a:gd name="connsiteY5" fmla="*/ 567883 h 1135766"/>
                <a:gd name="connsiteX6" fmla="*/ 0 w 2839417"/>
                <a:gd name="connsiteY6" fmla="*/ 0 h 11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1135766">
                  <a:moveTo>
                    <a:pt x="0" y="0"/>
                  </a:moveTo>
                  <a:lnTo>
                    <a:pt x="2271534" y="0"/>
                  </a:lnTo>
                  <a:lnTo>
                    <a:pt x="2839417" y="567883"/>
                  </a:lnTo>
                  <a:lnTo>
                    <a:pt x="2271534" y="1135766"/>
                  </a:lnTo>
                  <a:lnTo>
                    <a:pt x="0" y="1135766"/>
                  </a:lnTo>
                  <a:lnTo>
                    <a:pt x="567883" y="567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96" tIns="33338" rIns="601221" bIns="333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Post Claim</a:t>
              </a:r>
            </a:p>
          </p:txBody>
        </p:sp>
        <p:sp>
          <p:nvSpPr>
            <p:cNvPr id="7" name="Freeform: Shap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C35E46F-8A0B-4C77-AB55-7E651455222B}"/>
                </a:ext>
              </a:extLst>
            </p:cNvPr>
            <p:cNvSpPr/>
            <p:nvPr/>
          </p:nvSpPr>
          <p:spPr>
            <a:xfrm>
              <a:off x="3398553" y="3433410"/>
              <a:ext cx="2839417" cy="1135766"/>
            </a:xfrm>
            <a:custGeom>
              <a:avLst/>
              <a:gdLst>
                <a:gd name="connsiteX0" fmla="*/ 0 w 2839417"/>
                <a:gd name="connsiteY0" fmla="*/ 0 h 1135766"/>
                <a:gd name="connsiteX1" fmla="*/ 2271534 w 2839417"/>
                <a:gd name="connsiteY1" fmla="*/ 0 h 1135766"/>
                <a:gd name="connsiteX2" fmla="*/ 2839417 w 2839417"/>
                <a:gd name="connsiteY2" fmla="*/ 567883 h 1135766"/>
                <a:gd name="connsiteX3" fmla="*/ 2271534 w 2839417"/>
                <a:gd name="connsiteY3" fmla="*/ 1135766 h 1135766"/>
                <a:gd name="connsiteX4" fmla="*/ 0 w 2839417"/>
                <a:gd name="connsiteY4" fmla="*/ 1135766 h 1135766"/>
                <a:gd name="connsiteX5" fmla="*/ 567883 w 2839417"/>
                <a:gd name="connsiteY5" fmla="*/ 567883 h 1135766"/>
                <a:gd name="connsiteX6" fmla="*/ 0 w 2839417"/>
                <a:gd name="connsiteY6" fmla="*/ 0 h 11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1135766">
                  <a:moveTo>
                    <a:pt x="0" y="0"/>
                  </a:moveTo>
                  <a:lnTo>
                    <a:pt x="2271534" y="0"/>
                  </a:lnTo>
                  <a:lnTo>
                    <a:pt x="2839417" y="567883"/>
                  </a:lnTo>
                  <a:lnTo>
                    <a:pt x="2271534" y="1135766"/>
                  </a:lnTo>
                  <a:lnTo>
                    <a:pt x="0" y="1135766"/>
                  </a:lnTo>
                  <a:lnTo>
                    <a:pt x="567883" y="567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96" tIns="33338" rIns="601221" bIns="333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Work Denial By Code</a:t>
              </a:r>
            </a:p>
          </p:txBody>
        </p:sp>
        <p:sp>
          <p:nvSpPr>
            <p:cNvPr id="8" name="Freeform: Shape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2A49409-DD64-479E-9043-3C2CF50BE9A9}"/>
                </a:ext>
              </a:extLst>
            </p:cNvPr>
            <p:cNvSpPr/>
            <p:nvPr/>
          </p:nvSpPr>
          <p:spPr>
            <a:xfrm>
              <a:off x="5954029" y="3433410"/>
              <a:ext cx="2839417" cy="1135766"/>
            </a:xfrm>
            <a:custGeom>
              <a:avLst/>
              <a:gdLst>
                <a:gd name="connsiteX0" fmla="*/ 0 w 2839417"/>
                <a:gd name="connsiteY0" fmla="*/ 0 h 1135766"/>
                <a:gd name="connsiteX1" fmla="*/ 2271534 w 2839417"/>
                <a:gd name="connsiteY1" fmla="*/ 0 h 1135766"/>
                <a:gd name="connsiteX2" fmla="*/ 2839417 w 2839417"/>
                <a:gd name="connsiteY2" fmla="*/ 567883 h 1135766"/>
                <a:gd name="connsiteX3" fmla="*/ 2271534 w 2839417"/>
                <a:gd name="connsiteY3" fmla="*/ 1135766 h 1135766"/>
                <a:gd name="connsiteX4" fmla="*/ 0 w 2839417"/>
                <a:gd name="connsiteY4" fmla="*/ 1135766 h 1135766"/>
                <a:gd name="connsiteX5" fmla="*/ 567883 w 2839417"/>
                <a:gd name="connsiteY5" fmla="*/ 567883 h 1135766"/>
                <a:gd name="connsiteX6" fmla="*/ 0 w 2839417"/>
                <a:gd name="connsiteY6" fmla="*/ 0 h 11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1135766">
                  <a:moveTo>
                    <a:pt x="0" y="0"/>
                  </a:moveTo>
                  <a:lnTo>
                    <a:pt x="2271534" y="0"/>
                  </a:lnTo>
                  <a:lnTo>
                    <a:pt x="2839417" y="567883"/>
                  </a:lnTo>
                  <a:lnTo>
                    <a:pt x="2271534" y="1135766"/>
                  </a:lnTo>
                  <a:lnTo>
                    <a:pt x="0" y="1135766"/>
                  </a:lnTo>
                  <a:lnTo>
                    <a:pt x="567883" y="567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96" tIns="33338" rIns="601221" bIns="333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Writing Off Vs Resubmission</a:t>
              </a:r>
            </a:p>
          </p:txBody>
        </p:sp>
        <p:sp>
          <p:nvSpPr>
            <p:cNvPr id="9" name="Freeform: Shape 8">
              <a:hlinkClick r:id="rId5" action="ppaction://hlinksldjump"/>
              <a:extLst>
                <a:ext uri="{FF2B5EF4-FFF2-40B4-BE49-F238E27FC236}">
                  <a16:creationId xmlns:a16="http://schemas.microsoft.com/office/drawing/2014/main" id="{D2C37256-C23E-4DC4-9A28-DDCF81A43D16}"/>
                </a:ext>
              </a:extLst>
            </p:cNvPr>
            <p:cNvSpPr/>
            <p:nvPr/>
          </p:nvSpPr>
          <p:spPr>
            <a:xfrm>
              <a:off x="2153527" y="4733292"/>
              <a:ext cx="2839417" cy="1135766"/>
            </a:xfrm>
            <a:custGeom>
              <a:avLst/>
              <a:gdLst>
                <a:gd name="connsiteX0" fmla="*/ 0 w 2839417"/>
                <a:gd name="connsiteY0" fmla="*/ 0 h 1135766"/>
                <a:gd name="connsiteX1" fmla="*/ 2271534 w 2839417"/>
                <a:gd name="connsiteY1" fmla="*/ 0 h 1135766"/>
                <a:gd name="connsiteX2" fmla="*/ 2839417 w 2839417"/>
                <a:gd name="connsiteY2" fmla="*/ 567883 h 1135766"/>
                <a:gd name="connsiteX3" fmla="*/ 2271534 w 2839417"/>
                <a:gd name="connsiteY3" fmla="*/ 1135766 h 1135766"/>
                <a:gd name="connsiteX4" fmla="*/ 0 w 2839417"/>
                <a:gd name="connsiteY4" fmla="*/ 1135766 h 1135766"/>
                <a:gd name="connsiteX5" fmla="*/ 567883 w 2839417"/>
                <a:gd name="connsiteY5" fmla="*/ 567883 h 1135766"/>
                <a:gd name="connsiteX6" fmla="*/ 0 w 2839417"/>
                <a:gd name="connsiteY6" fmla="*/ 0 h 11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9417" h="1135766">
                  <a:moveTo>
                    <a:pt x="0" y="0"/>
                  </a:moveTo>
                  <a:lnTo>
                    <a:pt x="2271534" y="0"/>
                  </a:lnTo>
                  <a:lnTo>
                    <a:pt x="2839417" y="567883"/>
                  </a:lnTo>
                  <a:lnTo>
                    <a:pt x="2271534" y="1135766"/>
                  </a:lnTo>
                  <a:lnTo>
                    <a:pt x="0" y="1135766"/>
                  </a:lnTo>
                  <a:lnTo>
                    <a:pt x="567883" y="567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96" tIns="33338" rIns="601221" bIns="333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solidFill>
                    <a:schemeClr val="bg1"/>
                  </a:solidFill>
                </a:rPr>
                <a:t>Claim/ </a:t>
              </a:r>
              <a:r>
                <a:rPr lang="en-US" sz="2500" kern="1200">
                  <a:solidFill>
                    <a:schemeClr val="bg1"/>
                  </a:solidFill>
                </a:rPr>
                <a:t>Charge Editing</a:t>
              </a:r>
              <a:endParaRPr lang="en-US" sz="25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Freeform: Shape 9">
            <a:hlinkClick r:id="rId6" action="ppaction://hlinksldjump"/>
            <a:extLst>
              <a:ext uri="{FF2B5EF4-FFF2-40B4-BE49-F238E27FC236}">
                <a16:creationId xmlns:a16="http://schemas.microsoft.com/office/drawing/2014/main" id="{E3D1643B-A45A-4C5C-98C7-048668CB6AE2}"/>
              </a:ext>
            </a:extLst>
          </p:cNvPr>
          <p:cNvSpPr/>
          <p:nvPr/>
        </p:nvSpPr>
        <p:spPr>
          <a:xfrm>
            <a:off x="5831043" y="4114637"/>
            <a:ext cx="3662581" cy="1754421"/>
          </a:xfrm>
          <a:custGeom>
            <a:avLst/>
            <a:gdLst>
              <a:gd name="connsiteX0" fmla="*/ 0 w 2839417"/>
              <a:gd name="connsiteY0" fmla="*/ 0 h 1135766"/>
              <a:gd name="connsiteX1" fmla="*/ 2271534 w 2839417"/>
              <a:gd name="connsiteY1" fmla="*/ 0 h 1135766"/>
              <a:gd name="connsiteX2" fmla="*/ 2839417 w 2839417"/>
              <a:gd name="connsiteY2" fmla="*/ 567883 h 1135766"/>
              <a:gd name="connsiteX3" fmla="*/ 2271534 w 2839417"/>
              <a:gd name="connsiteY3" fmla="*/ 1135766 h 1135766"/>
              <a:gd name="connsiteX4" fmla="*/ 0 w 2839417"/>
              <a:gd name="connsiteY4" fmla="*/ 1135766 h 1135766"/>
              <a:gd name="connsiteX5" fmla="*/ 567883 w 2839417"/>
              <a:gd name="connsiteY5" fmla="*/ 567883 h 1135766"/>
              <a:gd name="connsiteX6" fmla="*/ 0 w 2839417"/>
              <a:gd name="connsiteY6" fmla="*/ 0 h 113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417" h="1135766">
                <a:moveTo>
                  <a:pt x="0" y="0"/>
                </a:moveTo>
                <a:lnTo>
                  <a:pt x="2271534" y="0"/>
                </a:lnTo>
                <a:lnTo>
                  <a:pt x="2839417" y="567883"/>
                </a:lnTo>
                <a:lnTo>
                  <a:pt x="2271534" y="1135766"/>
                </a:lnTo>
                <a:lnTo>
                  <a:pt x="0" y="1135766"/>
                </a:lnTo>
                <a:lnTo>
                  <a:pt x="567883" y="56788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7896" tIns="33338" rIns="601221" bIns="3333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Resubmission</a:t>
            </a:r>
          </a:p>
        </p:txBody>
      </p:sp>
      <p:sp>
        <p:nvSpPr>
          <p:cNvPr id="11" name="Arrow: Right 10">
            <a:hlinkClick r:id="rId7" action="ppaction://hlinksldjump"/>
            <a:extLst>
              <a:ext uri="{FF2B5EF4-FFF2-40B4-BE49-F238E27FC236}">
                <a16:creationId xmlns:a16="http://schemas.microsoft.com/office/drawing/2014/main" id="{68A69A05-CA64-4A98-9AF2-1B8F77648B0E}"/>
              </a:ext>
            </a:extLst>
          </p:cNvPr>
          <p:cNvSpPr/>
          <p:nvPr/>
        </p:nvSpPr>
        <p:spPr>
          <a:xfrm>
            <a:off x="8689466" y="59809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5DEC329-8541-4774-B3E5-43482D113E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 xsi:nil="true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865B13-FD16-404F-B3B2-5F428B9DC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3757-26F6-417B-91CC-531E0B6DC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825CB-CE93-4D38-82CA-97CE45DB8858}">
  <ds:schemaRefs>
    <ds:schemaRef ds:uri="http://schemas.microsoft.com/office/2006/metadata/properties"/>
    <ds:schemaRef ds:uri="http://purl.org/dc/terms/"/>
    <ds:schemaRef ds:uri="5a202a1f-a3da-4432-b65e-905e9552fcf8"/>
    <ds:schemaRef ds:uri="http://schemas.microsoft.com/office/2006/documentManagement/types"/>
    <ds:schemaRef ds:uri="ee36578f-8222-40a7-863e-3e150c1c0bf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13315</TotalTime>
  <Words>266</Words>
  <Application>Microsoft Office PowerPoint</Application>
  <PresentationFormat>Widescreen</PresentationFormat>
  <Paragraphs>64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Session Content</vt:lpstr>
      <vt:lpstr>Custom Charge View</vt:lpstr>
      <vt:lpstr>eSuperbill Search</vt:lpstr>
      <vt:lpstr>Financial Overview</vt:lpstr>
      <vt:lpstr>Practice View</vt:lpstr>
      <vt:lpstr>Payer view</vt:lpstr>
      <vt:lpstr>Charge View</vt:lpstr>
      <vt:lpstr>Denial Processing</vt:lpstr>
      <vt:lpstr>Posting Denial </vt:lpstr>
      <vt:lpstr>Work Denial by Code Pt 1</vt:lpstr>
      <vt:lpstr>Working Denial by Code Pt 2</vt:lpstr>
      <vt:lpstr>Writing Off Vs Resubmission</vt:lpstr>
      <vt:lpstr>Writing Off Vs Resubmission</vt:lpstr>
      <vt:lpstr>Claim/ Charge Editing</vt:lpstr>
      <vt:lpstr>Resubmission</vt:lpstr>
      <vt:lpstr>DIY Billing Configurations </vt:lpstr>
      <vt:lpstr>Fee Schedule Updates</vt:lpstr>
      <vt:lpstr>Sliding Fee Scales</vt:lpstr>
      <vt:lpstr>Program Code Updates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</dc:title>
  <dc:creator>Steven Bradley</dc:creator>
  <cp:lastModifiedBy>Kristina Cramarossa</cp:lastModifiedBy>
  <cp:revision>59</cp:revision>
  <dcterms:created xsi:type="dcterms:W3CDTF">2023-08-28T13:24:47Z</dcterms:created>
  <dcterms:modified xsi:type="dcterms:W3CDTF">2023-09-27T17:28:36Z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  <property fmtid="{D5CDD505-2E9C-101B-9397-08002B2CF9AE}" pid="3" name="MediaServiceImageTags">
    <vt:lpwstr/>
  </property>
</Properties>
</file>